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77" r:id="rId7"/>
    <p:sldId id="274" r:id="rId8"/>
    <p:sldId id="275" r:id="rId9"/>
    <p:sldId id="278" r:id="rId10"/>
    <p:sldId id="262" r:id="rId11"/>
    <p:sldId id="260" r:id="rId12"/>
    <p:sldId id="264" r:id="rId13"/>
    <p:sldId id="263" r:id="rId14"/>
    <p:sldId id="266" r:id="rId15"/>
    <p:sldId id="270" r:id="rId16"/>
    <p:sldId id="265" r:id="rId17"/>
    <p:sldId id="271" r:id="rId18"/>
    <p:sldId id="272" r:id="rId19"/>
    <p:sldId id="273" r:id="rId20"/>
    <p:sldId id="261" r:id="rId21"/>
    <p:sldId id="269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846959033042722E-2"/>
          <c:y val="5.4564946860398339E-2"/>
          <c:w val="0.79927221864647158"/>
          <c:h val="0.877488083879244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Иногда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03936"/>
        <c:axId val="9790208"/>
      </c:barChart>
      <c:catAx>
        <c:axId val="9303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790208"/>
        <c:crosses val="autoZero"/>
        <c:auto val="1"/>
        <c:lblAlgn val="ctr"/>
        <c:lblOffset val="100"/>
        <c:noMultiLvlLbl val="0"/>
      </c:catAx>
      <c:valAx>
        <c:axId val="9790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039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Лист7!$A$8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Лист7!$B$7:$C$7</c:f>
              <c:strCache>
                <c:ptCount val="2"/>
                <c:pt idx="0">
                  <c:v>Знаю</c:v>
                </c:pt>
                <c:pt idx="1">
                  <c:v>Не знаю</c:v>
                </c:pt>
              </c:strCache>
            </c:strRef>
          </c:cat>
          <c:val>
            <c:numRef>
              <c:f>Лист7!$B$8:$C$8</c:f>
              <c:numCache>
                <c:formatCode>General</c:formatCode>
                <c:ptCount val="2"/>
                <c:pt idx="0">
                  <c:v>25</c:v>
                </c:pt>
                <c:pt idx="1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871680"/>
        <c:axId val="24873216"/>
      </c:barChart>
      <c:catAx>
        <c:axId val="24871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24873216"/>
        <c:crosses val="autoZero"/>
        <c:auto val="1"/>
        <c:lblAlgn val="ctr"/>
        <c:lblOffset val="100"/>
        <c:noMultiLvlLbl val="0"/>
      </c:catAx>
      <c:valAx>
        <c:axId val="24873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871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Лист1!$B$7:$D$7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Иногда</c:v>
                </c:pt>
              </c:strCache>
            </c:strRef>
          </c:cat>
          <c:val>
            <c:numRef>
              <c:f>Лист1!$B$8:$D$8</c:f>
              <c:numCache>
                <c:formatCode>General</c:formatCode>
                <c:ptCount val="3"/>
                <c:pt idx="0">
                  <c:v>38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58592"/>
        <c:axId val="13360128"/>
      </c:barChart>
      <c:catAx>
        <c:axId val="13358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3360128"/>
        <c:crosses val="autoZero"/>
        <c:auto val="1"/>
        <c:lblAlgn val="ctr"/>
        <c:lblOffset val="100"/>
        <c:noMultiLvlLbl val="0"/>
      </c:catAx>
      <c:valAx>
        <c:axId val="13360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585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413715936324524E-2"/>
          <c:y val="4.3861402574851764E-2"/>
          <c:w val="0.74531248664678285"/>
          <c:h val="0.636428837687737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Лист2!$A$2</c:f>
              <c:strCache>
                <c:ptCount val="1"/>
                <c:pt idx="0">
                  <c:v>1 класс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Лист2!$B$1:$E$1</c:f>
              <c:strCache>
                <c:ptCount val="4"/>
                <c:pt idx="0">
                  <c:v>Большая</c:v>
                </c:pt>
                <c:pt idx="1">
                  <c:v>Средняя</c:v>
                </c:pt>
                <c:pt idx="2">
                  <c:v>Маленькая</c:v>
                </c:pt>
                <c:pt idx="3">
                  <c:v>Ортопедическая</c:v>
                </c:pt>
              </c:strCache>
            </c:strRef>
          </c:cat>
          <c:val>
            <c:numRef>
              <c:f>Лист2!$B$2:$E$2</c:f>
              <c:numCache>
                <c:formatCode>General</c:formatCode>
                <c:ptCount val="4"/>
                <c:pt idx="0">
                  <c:v>4</c:v>
                </c:pt>
                <c:pt idx="1">
                  <c:v>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Лист2!$A$3</c:f>
              <c:strCache>
                <c:ptCount val="1"/>
                <c:pt idx="0">
                  <c:v>2 класс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Лист2!$B$1:$E$1</c:f>
              <c:strCache>
                <c:ptCount val="4"/>
                <c:pt idx="0">
                  <c:v>Большая</c:v>
                </c:pt>
                <c:pt idx="1">
                  <c:v>Средняя</c:v>
                </c:pt>
                <c:pt idx="2">
                  <c:v>Маленькая</c:v>
                </c:pt>
                <c:pt idx="3">
                  <c:v>Ортопедическая</c:v>
                </c:pt>
              </c:strCache>
            </c:strRef>
          </c:cat>
          <c:val>
            <c:numRef>
              <c:f>Лист2!$B$3:$E$3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0</c:v>
                </c:pt>
                <c:pt idx="3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Лист2!$A$4</c:f>
              <c:strCache>
                <c:ptCount val="1"/>
                <c:pt idx="0">
                  <c:v>3 класс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Лист2!$B$1:$E$1</c:f>
              <c:strCache>
                <c:ptCount val="4"/>
                <c:pt idx="0">
                  <c:v>Большая</c:v>
                </c:pt>
                <c:pt idx="1">
                  <c:v>Средняя</c:v>
                </c:pt>
                <c:pt idx="2">
                  <c:v>Маленькая</c:v>
                </c:pt>
                <c:pt idx="3">
                  <c:v>Ортопедическая</c:v>
                </c:pt>
              </c:strCache>
            </c:strRef>
          </c:cat>
          <c:val>
            <c:numRef>
              <c:f>Лист2!$B$4:$E$4</c:f>
              <c:numCache>
                <c:formatCode>General</c:formatCode>
                <c:ptCount val="4"/>
                <c:pt idx="0">
                  <c:v>0</c:v>
                </c:pt>
                <c:pt idx="1">
                  <c:v>7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Лист2!$A$5</c:f>
              <c:strCache>
                <c:ptCount val="1"/>
                <c:pt idx="0">
                  <c:v>4 класс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Лист2!$B$1:$E$1</c:f>
              <c:strCache>
                <c:ptCount val="4"/>
                <c:pt idx="0">
                  <c:v>Большая</c:v>
                </c:pt>
                <c:pt idx="1">
                  <c:v>Средняя</c:v>
                </c:pt>
                <c:pt idx="2">
                  <c:v>Маленькая</c:v>
                </c:pt>
                <c:pt idx="3">
                  <c:v>Ортопедическая</c:v>
                </c:pt>
              </c:strCache>
            </c:strRef>
          </c:cat>
          <c:val>
            <c:numRef>
              <c:f>Лист2!$B$5:$E$5</c:f>
              <c:numCache>
                <c:formatCode>General</c:formatCode>
                <c:ptCount val="4"/>
                <c:pt idx="0">
                  <c:v>0</c:v>
                </c:pt>
                <c:pt idx="1">
                  <c:v>11</c:v>
                </c:pt>
                <c:pt idx="2">
                  <c:v>0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663680"/>
        <c:axId val="84673664"/>
      </c:barChart>
      <c:catAx>
        <c:axId val="84663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84673664"/>
        <c:crosses val="autoZero"/>
        <c:auto val="1"/>
        <c:lblAlgn val="ctr"/>
        <c:lblOffset val="100"/>
        <c:noMultiLvlLbl val="0"/>
      </c:catAx>
      <c:valAx>
        <c:axId val="84673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6636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Лист2!$A$9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Лист2!$B$8:$E$8</c:f>
              <c:strCache>
                <c:ptCount val="4"/>
                <c:pt idx="0">
                  <c:v>Большая</c:v>
                </c:pt>
                <c:pt idx="1">
                  <c:v>Средняя</c:v>
                </c:pt>
                <c:pt idx="2">
                  <c:v>Маленькая</c:v>
                </c:pt>
                <c:pt idx="3">
                  <c:v>Ортопедическая</c:v>
                </c:pt>
              </c:strCache>
            </c:strRef>
          </c:cat>
          <c:val>
            <c:numRef>
              <c:f>Лист2!$B$9:$E$9</c:f>
              <c:numCache>
                <c:formatCode>General</c:formatCode>
                <c:ptCount val="4"/>
                <c:pt idx="0">
                  <c:v>8</c:v>
                </c:pt>
                <c:pt idx="1">
                  <c:v>29</c:v>
                </c:pt>
                <c:pt idx="2">
                  <c:v>0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993344"/>
        <c:axId val="113963008"/>
      </c:barChart>
      <c:catAx>
        <c:axId val="107993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13963008"/>
        <c:crosses val="autoZero"/>
        <c:auto val="1"/>
        <c:lblAlgn val="ctr"/>
        <c:lblOffset val="100"/>
        <c:noMultiLvlLbl val="0"/>
      </c:catAx>
      <c:valAx>
        <c:axId val="113963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993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Лист3!$B$1</c:f>
              <c:strCache>
                <c:ptCount val="1"/>
                <c:pt idx="0">
                  <c:v>Знает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Лист3!$A$2:$A$5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Лист3!$B$2:$B$5</c:f>
              <c:numCache>
                <c:formatCode>General</c:formatCode>
                <c:ptCount val="4"/>
                <c:pt idx="0">
                  <c:v>5</c:v>
                </c:pt>
                <c:pt idx="1">
                  <c:v>6</c:v>
                </c:pt>
                <c:pt idx="2">
                  <c:v>4</c:v>
                </c:pt>
                <c:pt idx="3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Лист3!$C$1</c:f>
              <c:strCache>
                <c:ptCount val="1"/>
                <c:pt idx="0">
                  <c:v>Не знает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Лист3!$A$2:$A$5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Лист3!$C$2:$C$5</c:f>
              <c:numCache>
                <c:formatCode>General</c:formatCode>
                <c:ptCount val="4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73664"/>
        <c:axId val="9879552"/>
      </c:barChart>
      <c:catAx>
        <c:axId val="9873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9879552"/>
        <c:crosses val="autoZero"/>
        <c:auto val="1"/>
        <c:lblAlgn val="ctr"/>
        <c:lblOffset val="100"/>
        <c:noMultiLvlLbl val="0"/>
      </c:catAx>
      <c:valAx>
        <c:axId val="9879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736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Лист3!$A$8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Лист3!$B$7:$C$7</c:f>
              <c:strCache>
                <c:ptCount val="2"/>
                <c:pt idx="0">
                  <c:v>Знает</c:v>
                </c:pt>
                <c:pt idx="1">
                  <c:v>Не знает</c:v>
                </c:pt>
              </c:strCache>
            </c:strRef>
          </c:cat>
          <c:val>
            <c:numRef>
              <c:f>Лист3!$B$8:$C$8</c:f>
              <c:numCache>
                <c:formatCode>General</c:formatCode>
                <c:ptCount val="2"/>
                <c:pt idx="0">
                  <c:v>23</c:v>
                </c:pt>
                <c:pt idx="1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72128"/>
        <c:axId val="19073664"/>
      </c:barChart>
      <c:catAx>
        <c:axId val="19072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9073664"/>
        <c:crosses val="autoZero"/>
        <c:auto val="1"/>
        <c:lblAlgn val="ctr"/>
        <c:lblOffset val="100"/>
        <c:noMultiLvlLbl val="0"/>
      </c:catAx>
      <c:valAx>
        <c:axId val="19073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0721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4113659886693311E-2"/>
          <c:y val="0.13127558770200645"/>
          <c:w val="0.92844021741867899"/>
          <c:h val="0.472457829007951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Лист4!$A$8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Лист4!$B$7:$E$7</c:f>
              <c:strCache>
                <c:ptCount val="4"/>
                <c:pt idx="0">
                  <c:v>Перо, пух</c:v>
                </c:pt>
                <c:pt idx="1">
                  <c:v>Пенополиуретан</c:v>
                </c:pt>
                <c:pt idx="2">
                  <c:v>Бамбуковое волокно</c:v>
                </c:pt>
                <c:pt idx="3">
                  <c:v>Не знаю</c:v>
                </c:pt>
              </c:strCache>
            </c:strRef>
          </c:cat>
          <c:val>
            <c:numRef>
              <c:f>Лист4!$B$8:$E$8</c:f>
              <c:numCache>
                <c:formatCode>General</c:formatCode>
                <c:ptCount val="4"/>
                <c:pt idx="0">
                  <c:v>17</c:v>
                </c:pt>
                <c:pt idx="1">
                  <c:v>3</c:v>
                </c:pt>
                <c:pt idx="2">
                  <c:v>5</c:v>
                </c:pt>
                <c:pt idx="3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24224"/>
        <c:axId val="19125760"/>
      </c:barChart>
      <c:catAx>
        <c:axId val="19124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9125760"/>
        <c:crosses val="autoZero"/>
        <c:auto val="1"/>
        <c:lblAlgn val="ctr"/>
        <c:lblOffset val="100"/>
        <c:noMultiLvlLbl val="0"/>
      </c:catAx>
      <c:valAx>
        <c:axId val="19125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124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Лист5!$A$8</c:f>
              <c:strCache>
                <c:ptCount val="1"/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Лист5!$B$7:$C$7</c:f>
              <c:strCache>
                <c:ptCount val="2"/>
                <c:pt idx="0">
                  <c:v>Да</c:v>
                </c:pt>
                <c:pt idx="1">
                  <c:v>Нет </c:v>
                </c:pt>
              </c:strCache>
            </c:strRef>
          </c:cat>
          <c:val>
            <c:numRef>
              <c:f>Лист5!$B$8:$C$8</c:f>
              <c:numCache>
                <c:formatCode>General</c:formatCode>
                <c:ptCount val="2"/>
                <c:pt idx="0">
                  <c:v>40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726528"/>
        <c:axId val="24728320"/>
      </c:barChart>
      <c:catAx>
        <c:axId val="24726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24728320"/>
        <c:crosses val="autoZero"/>
        <c:auto val="1"/>
        <c:lblAlgn val="ctr"/>
        <c:lblOffset val="100"/>
        <c:noMultiLvlLbl val="0"/>
      </c:catAx>
      <c:valAx>
        <c:axId val="24728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7265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Лист6!$A$8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Лист6!$B$7:$C$7</c:f>
              <c:strCache>
                <c:ptCount val="2"/>
                <c:pt idx="0">
                  <c:v>Да</c:v>
                </c:pt>
                <c:pt idx="1">
                  <c:v>Нет </c:v>
                </c:pt>
              </c:strCache>
            </c:strRef>
          </c:cat>
          <c:val>
            <c:numRef>
              <c:f>Лист6!$B$8:$C$8</c:f>
              <c:numCache>
                <c:formatCode>General</c:formatCode>
                <c:ptCount val="2"/>
                <c:pt idx="0">
                  <c:v>23</c:v>
                </c:pt>
                <c:pt idx="1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770432"/>
        <c:axId val="24771968"/>
      </c:barChart>
      <c:catAx>
        <c:axId val="24770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24771968"/>
        <c:crosses val="autoZero"/>
        <c:auto val="1"/>
        <c:lblAlgn val="ctr"/>
        <c:lblOffset val="100"/>
        <c:noMultiLvlLbl val="0"/>
      </c:catAx>
      <c:valAx>
        <c:axId val="24771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770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 userDrawn="1"/>
        </p:nvSpPr>
        <p:spPr>
          <a:xfrm>
            <a:off x="714348" y="285728"/>
            <a:ext cx="8215370" cy="6357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643710"/>
            <a:ext cx="15001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kern="1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© Фокина Лидия Петровна </a:t>
            </a:r>
            <a:endParaRPr lang="ru-RU" sz="800" kern="12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 rot="10800000">
            <a:off x="357158" y="6147194"/>
            <a:ext cx="821538" cy="250033"/>
            <a:chOff x="2714612" y="1428736"/>
            <a:chExt cx="2857520" cy="785818"/>
          </a:xfrm>
          <a:solidFill>
            <a:schemeClr val="accent3">
              <a:lumMod val="75000"/>
            </a:schemeClr>
          </a:solidFill>
        </p:grpSpPr>
        <p:sp>
          <p:nvSpPr>
            <p:cNvPr id="9" name="Овал 8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 userDrawn="1"/>
        </p:nvGrpSpPr>
        <p:grpSpPr>
          <a:xfrm rot="10800000">
            <a:off x="357158" y="5436391"/>
            <a:ext cx="821538" cy="250033"/>
            <a:chOff x="2714612" y="1428736"/>
            <a:chExt cx="2857520" cy="785818"/>
          </a:xfrm>
          <a:solidFill>
            <a:schemeClr val="accent3">
              <a:lumMod val="75000"/>
            </a:schemeClr>
          </a:solidFill>
        </p:grpSpPr>
        <p:sp>
          <p:nvSpPr>
            <p:cNvPr id="15" name="Овал 14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7" name="Группа 86"/>
          <p:cNvGrpSpPr/>
          <p:nvPr userDrawn="1"/>
        </p:nvGrpSpPr>
        <p:grpSpPr>
          <a:xfrm rot="10800000">
            <a:off x="357158" y="4725588"/>
            <a:ext cx="821538" cy="250033"/>
            <a:chOff x="2714612" y="1428736"/>
            <a:chExt cx="2857520" cy="785818"/>
          </a:xfrm>
          <a:solidFill>
            <a:schemeClr val="accent3">
              <a:lumMod val="75000"/>
            </a:schemeClr>
          </a:solidFill>
        </p:grpSpPr>
        <p:sp>
          <p:nvSpPr>
            <p:cNvPr id="88" name="Овал 8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/>
          <p:cNvGrpSpPr/>
          <p:nvPr userDrawn="1"/>
        </p:nvGrpSpPr>
        <p:grpSpPr>
          <a:xfrm rot="10800000">
            <a:off x="357158" y="4014785"/>
            <a:ext cx="821538" cy="250033"/>
            <a:chOff x="2714612" y="1428736"/>
            <a:chExt cx="2857520" cy="785818"/>
          </a:xfrm>
          <a:solidFill>
            <a:schemeClr val="accent3">
              <a:lumMod val="75000"/>
            </a:schemeClr>
          </a:solidFill>
        </p:grpSpPr>
        <p:sp>
          <p:nvSpPr>
            <p:cNvPr id="94" name="Овал 9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9" name="Группа 98"/>
          <p:cNvGrpSpPr/>
          <p:nvPr userDrawn="1"/>
        </p:nvGrpSpPr>
        <p:grpSpPr>
          <a:xfrm rot="10800000">
            <a:off x="357158" y="3303982"/>
            <a:ext cx="821538" cy="250033"/>
            <a:chOff x="2714612" y="1428736"/>
            <a:chExt cx="2857520" cy="785818"/>
          </a:xfrm>
          <a:solidFill>
            <a:schemeClr val="accent3">
              <a:lumMod val="75000"/>
            </a:schemeClr>
          </a:solidFill>
        </p:grpSpPr>
        <p:sp>
          <p:nvSpPr>
            <p:cNvPr id="100" name="Овал 99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5" name="Группа 104"/>
          <p:cNvGrpSpPr/>
          <p:nvPr userDrawn="1"/>
        </p:nvGrpSpPr>
        <p:grpSpPr>
          <a:xfrm rot="10800000">
            <a:off x="357158" y="2593179"/>
            <a:ext cx="821538" cy="250033"/>
            <a:chOff x="2714612" y="1428736"/>
            <a:chExt cx="2857520" cy="785818"/>
          </a:xfrm>
          <a:solidFill>
            <a:schemeClr val="accent3">
              <a:lumMod val="75000"/>
            </a:schemeClr>
          </a:solidFill>
        </p:grpSpPr>
        <p:sp>
          <p:nvSpPr>
            <p:cNvPr id="106" name="Овал 105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1" name="Группа 110"/>
          <p:cNvGrpSpPr/>
          <p:nvPr userDrawn="1"/>
        </p:nvGrpSpPr>
        <p:grpSpPr>
          <a:xfrm rot="10800000">
            <a:off x="357158" y="1882376"/>
            <a:ext cx="821538" cy="250033"/>
            <a:chOff x="2714612" y="1428736"/>
            <a:chExt cx="2857520" cy="785818"/>
          </a:xfrm>
          <a:solidFill>
            <a:schemeClr val="accent3">
              <a:lumMod val="75000"/>
            </a:schemeClr>
          </a:solidFill>
        </p:grpSpPr>
        <p:sp>
          <p:nvSpPr>
            <p:cNvPr id="112" name="Овал 111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7" name="Группа 116"/>
          <p:cNvGrpSpPr/>
          <p:nvPr userDrawn="1"/>
        </p:nvGrpSpPr>
        <p:grpSpPr>
          <a:xfrm rot="10800000">
            <a:off x="357158" y="1171573"/>
            <a:ext cx="821538" cy="250033"/>
            <a:chOff x="2714612" y="1428736"/>
            <a:chExt cx="2857520" cy="785818"/>
          </a:xfrm>
          <a:solidFill>
            <a:schemeClr val="accent3">
              <a:lumMod val="75000"/>
            </a:schemeClr>
          </a:solidFill>
        </p:grpSpPr>
        <p:sp>
          <p:nvSpPr>
            <p:cNvPr id="118" name="Овал 11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Скругленный прямоугольник 12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3" name="Группа 122"/>
          <p:cNvGrpSpPr/>
          <p:nvPr userDrawn="1"/>
        </p:nvGrpSpPr>
        <p:grpSpPr>
          <a:xfrm rot="10800000">
            <a:off x="357158" y="460770"/>
            <a:ext cx="821538" cy="250033"/>
            <a:chOff x="2714612" y="1428736"/>
            <a:chExt cx="2857520" cy="785818"/>
          </a:xfrm>
          <a:solidFill>
            <a:schemeClr val="accent3">
              <a:lumMod val="75000"/>
            </a:schemeClr>
          </a:solidFill>
        </p:grpSpPr>
        <p:sp>
          <p:nvSpPr>
            <p:cNvPr id="124" name="Овал 12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Скругленный прямоугольник 12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645323" y="1689873"/>
            <a:ext cx="8143932" cy="4857836"/>
            <a:chOff x="1054884" y="1427300"/>
            <a:chExt cx="7165477" cy="523326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054884" y="1427300"/>
              <a:ext cx="7165477" cy="16909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ru-RU" sz="2800" b="1" i="1" dirty="0" smtClean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Презентация к исследовательской работе</a:t>
              </a:r>
              <a:r>
                <a:rPr lang="ru-RU" sz="2800" b="1" i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ru-RU" sz="2800" b="1" i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2800" b="1" i="1" dirty="0" smtClean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</a:t>
              </a:r>
              <a:r>
                <a:rPr lang="ru-RU" sz="3600" b="1" i="1" dirty="0" smtClean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ХРАНИТЕЛЬНИЦА СНОВ»</a:t>
              </a:r>
              <a:endParaRPr lang="ru-RU" sz="3600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045534" y="5964284"/>
              <a:ext cx="5084703" cy="6962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 i="1" dirty="0" smtClean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г. Петрозаводск</a:t>
              </a:r>
            </a:p>
            <a:p>
              <a:pPr algn="ctr">
                <a:defRPr/>
              </a:pPr>
              <a:r>
                <a:rPr lang="ru-RU" b="1" i="1" dirty="0" smtClean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2016 г.</a:t>
              </a:r>
              <a:endParaRPr lang="ru-RU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084168" y="3593054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u="sng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Автор работы:</a:t>
            </a:r>
          </a:p>
          <a:p>
            <a:r>
              <a:rPr lang="ru-RU" sz="1600" b="1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Харламов  </a:t>
            </a:r>
            <a:r>
              <a:rPr lang="ru-RU" sz="1600" b="1" i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Арсентий</a:t>
            </a:r>
            <a:r>
              <a:rPr lang="ru-RU" sz="1600" b="1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r>
              <a:rPr lang="ru-RU" sz="1600" b="1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ученик 3 класса</a:t>
            </a:r>
          </a:p>
          <a:p>
            <a:r>
              <a:rPr lang="ru-RU" sz="1600" b="1" i="1" u="sng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Руководитель работы:</a:t>
            </a:r>
          </a:p>
          <a:p>
            <a:r>
              <a:rPr lang="ru-RU" sz="1600" b="1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Кузнецова </a:t>
            </a:r>
          </a:p>
          <a:p>
            <a:r>
              <a:rPr lang="ru-RU" sz="1600" b="1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Лада Николаевна.</a:t>
            </a:r>
            <a:endParaRPr lang="ru-RU" sz="1600" b="1" i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1269340"/>
            <a:ext cx="5338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 № 1:    Ты спишь на подушке? </a:t>
            </a:r>
            <a:endParaRPr lang="ru-RU" sz="2000" b="1" i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7419210"/>
              </p:ext>
            </p:extLst>
          </p:nvPr>
        </p:nvGraphicFramePr>
        <p:xfrm>
          <a:off x="1475656" y="1669450"/>
          <a:ext cx="6768752" cy="4855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467380"/>
            <a:ext cx="61766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 АНКЕТИРОВАНИЯ</a:t>
            </a:r>
            <a:endParaRPr lang="ru-RU" sz="28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 descr="http://1.bp.blogspot.com/-1yaahpVWasw/UXGVUXJ1DcI/AAAAAAAAB1Y/P4Z3DAiheo0/s1600/lovelyanimals08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002" y="5004136"/>
            <a:ext cx="1413450" cy="152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12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2003435"/>
              </p:ext>
            </p:extLst>
          </p:nvPr>
        </p:nvGraphicFramePr>
        <p:xfrm>
          <a:off x="1331640" y="2030669"/>
          <a:ext cx="640871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31640" y="504835"/>
            <a:ext cx="61766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 АНКЕТИРОВАНИЯ</a:t>
            </a:r>
            <a:endParaRPr lang="ru-RU" sz="28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1243499"/>
            <a:ext cx="5338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 № 1:    Ты спишь на подушке? </a:t>
            </a:r>
            <a:endParaRPr lang="ru-RU" sz="2000" b="1" i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2" descr="http://1.bp.blogspot.com/-1yaahpVWasw/UXGVUXJ1DcI/AAAAAAAAB1Y/P4Z3DAiheo0/s1600/lovelyanimals08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45689"/>
            <a:ext cx="1413450" cy="152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68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1262390"/>
            <a:ext cx="5343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 № 2:   Какая у тебя подушка ? </a:t>
            </a:r>
            <a:endParaRPr lang="ru-RU" sz="2000" b="1" i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2904591"/>
              </p:ext>
            </p:extLst>
          </p:nvPr>
        </p:nvGraphicFramePr>
        <p:xfrm>
          <a:off x="1547664" y="1916832"/>
          <a:ext cx="6552728" cy="4662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7624" y="467380"/>
            <a:ext cx="61766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 АНКЕТИРОВАНИЯ</a:t>
            </a:r>
            <a:endParaRPr lang="ru-RU" sz="28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 descr="http://1.bp.blogspot.com/-1yaahpVWasw/UXGVUXJ1DcI/AAAAAAAAB1Y/P4Z3DAiheo0/s1600/lovelyanimals08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667" y="5050800"/>
            <a:ext cx="1413450" cy="152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28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206044"/>
            <a:ext cx="5343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 № 2:   Какая у тебя подушка ? </a:t>
            </a:r>
            <a:endParaRPr lang="ru-RU" sz="2000" b="1" i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2484481"/>
              </p:ext>
            </p:extLst>
          </p:nvPr>
        </p:nvGraphicFramePr>
        <p:xfrm>
          <a:off x="1475656" y="1605278"/>
          <a:ext cx="6336704" cy="456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87624" y="467380"/>
            <a:ext cx="61766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 АНКЕТИРОВАНИЯ</a:t>
            </a:r>
            <a:endParaRPr lang="ru-RU" sz="28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 descr="http://1.bp.blogspot.com/-1yaahpVWasw/UXGVUXJ1DcI/AAAAAAAAB1Y/P4Z3DAiheo0/s1600/lovelyanimals08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667" y="5036023"/>
            <a:ext cx="1413450" cy="152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16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082" y="1206044"/>
            <a:ext cx="6479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 № 3:   Какой состав у твоей подушки ? </a:t>
            </a:r>
            <a:endParaRPr lang="ru-RU" sz="2000" b="1" i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039639"/>
              </p:ext>
            </p:extLst>
          </p:nvPr>
        </p:nvGraphicFramePr>
        <p:xfrm>
          <a:off x="1683680" y="2010350"/>
          <a:ext cx="6416711" cy="4442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7624" y="467380"/>
            <a:ext cx="61766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 АНКЕТИРОВАНИЯ</a:t>
            </a:r>
            <a:endParaRPr lang="ru-RU" sz="28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 descr="http://1.bp.blogspot.com/-1yaahpVWasw/UXGVUXJ1DcI/AAAAAAAAB1Y/P4Z3DAiheo0/s1600/lovelyanimals08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666" y="5085184"/>
            <a:ext cx="1413450" cy="152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07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4127" y="1210760"/>
            <a:ext cx="6479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 № 3:   Какой состав у твоей подушки ? </a:t>
            </a:r>
            <a:endParaRPr lang="ru-RU" sz="2000" b="1" i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8475410"/>
              </p:ext>
            </p:extLst>
          </p:nvPr>
        </p:nvGraphicFramePr>
        <p:xfrm>
          <a:off x="1763688" y="1610870"/>
          <a:ext cx="6264696" cy="469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87624" y="467380"/>
            <a:ext cx="61766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 АНКЕТИРОВАНИЯ</a:t>
            </a:r>
            <a:endParaRPr lang="ru-RU" sz="28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 descr="http://1.bp.blogspot.com/-1yaahpVWasw/UXGVUXJ1DcI/AAAAAAAAB1Y/P4Z3DAiheo0/s1600/lovelyanimals08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40" y="5013176"/>
            <a:ext cx="1413450" cy="152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7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7624" y="467380"/>
            <a:ext cx="61766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 АНКЕТИРОВАНИЯ</a:t>
            </a:r>
            <a:endParaRPr lang="ru-RU" sz="28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4127" y="1210760"/>
            <a:ext cx="6479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 № 4:   Какой состав у твоей подушки ? </a:t>
            </a:r>
            <a:endParaRPr lang="ru-RU" sz="2000" b="1" i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642415"/>
              </p:ext>
            </p:extLst>
          </p:nvPr>
        </p:nvGraphicFramePr>
        <p:xfrm>
          <a:off x="1476784" y="1610870"/>
          <a:ext cx="6551599" cy="455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170" name="Picture 2" descr="http://1.bp.blogspot.com/-1yaahpVWasw/UXGVUXJ1DcI/AAAAAAAAB1Y/P4Z3DAiheo0/s1600/lovelyanimals08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658" y="5036900"/>
            <a:ext cx="1413450" cy="152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51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7624" y="467380"/>
            <a:ext cx="61766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 АНКЕТИРОВАНИЯ</a:t>
            </a:r>
            <a:endParaRPr lang="ru-RU" sz="28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4127" y="1210760"/>
            <a:ext cx="6202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 № 5: Тебе удобно спать на подушке?</a:t>
            </a:r>
            <a:endParaRPr lang="ru-RU" sz="2000" b="1" i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414998"/>
              </p:ext>
            </p:extLst>
          </p:nvPr>
        </p:nvGraphicFramePr>
        <p:xfrm>
          <a:off x="1475656" y="1916832"/>
          <a:ext cx="6834257" cy="4194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 descr="http://1.bp.blogspot.com/-1yaahpVWasw/UXGVUXJ1DcI/AAAAAAAAB1Y/P4Z3DAiheo0/s1600/lovelyanimals08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085184"/>
            <a:ext cx="1413450" cy="152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8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7624" y="467380"/>
            <a:ext cx="61766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 АНКЕТИРОВАНИЯ</a:t>
            </a:r>
            <a:endParaRPr lang="ru-RU" sz="28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1241860"/>
            <a:ext cx="6795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 № 6: Ты знаешь, как правильно выбрать </a:t>
            </a:r>
          </a:p>
          <a:p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подушку?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8761986"/>
              </p:ext>
            </p:extLst>
          </p:nvPr>
        </p:nvGraphicFramePr>
        <p:xfrm>
          <a:off x="1547664" y="1641970"/>
          <a:ext cx="6480720" cy="4595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http://1.bp.blogspot.com/-1yaahpVWasw/UXGVUXJ1DcI/AAAAAAAAB1Y/P4Z3DAiheo0/s1600/lovelyanimals08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103" y="5108907"/>
            <a:ext cx="1413450" cy="152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97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7624" y="467380"/>
            <a:ext cx="61766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 АНКЕТИРОВАНИЯ</a:t>
            </a:r>
            <a:endParaRPr lang="ru-RU" sz="28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1241860"/>
            <a:ext cx="7619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 № 7: Ты знаешь, почему подушка должна быть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правильно подобрана?</a:t>
            </a:r>
            <a:endParaRPr lang="ru-RU" sz="2000" b="1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627798"/>
              </p:ext>
            </p:extLst>
          </p:nvPr>
        </p:nvGraphicFramePr>
        <p:xfrm>
          <a:off x="1691680" y="2060848"/>
          <a:ext cx="5904656" cy="3962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 descr="http://1.bp.blogspot.com/-1yaahpVWasw/UXGVUXJ1DcI/AAAAAAAAB1Y/P4Z3DAiheo0/s1600/lovelyanimals08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354" y="5085184"/>
            <a:ext cx="1413450" cy="152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4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750530" y="404664"/>
            <a:ext cx="5899372" cy="650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ЗАГАДКА</a:t>
            </a:r>
            <a:endParaRPr lang="ru-RU" sz="28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http://static3.depositphotos.com/1001219/133/v/950/depositphotos_1336229-Pink-pillo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3" t="7740" r="8081" b="7114"/>
          <a:stretch/>
        </p:blipFill>
        <p:spPr bwMode="auto">
          <a:xfrm>
            <a:off x="2771800" y="1022466"/>
            <a:ext cx="3240360" cy="283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07457" y="3927416"/>
            <a:ext cx="56385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ungsuh" pitchFamily="18" charset="-127"/>
                <a:ea typeface="Gungsuh" pitchFamily="18" charset="-127"/>
              </a:rPr>
              <a:t>На кровати спит лентяйка. </a:t>
            </a:r>
            <a:endParaRPr lang="ru-RU" sz="2000" dirty="0" smtClean="0">
              <a:latin typeface="Gungsuh" pitchFamily="18" charset="-127"/>
              <a:ea typeface="Gungsuh" pitchFamily="18" charset="-127"/>
            </a:endParaRPr>
          </a:p>
          <a:p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Кто </a:t>
            </a:r>
            <a:r>
              <a:rPr lang="ru-RU" sz="2000" dirty="0">
                <a:latin typeface="Gungsuh" pitchFamily="18" charset="-127"/>
                <a:ea typeface="Gungsuh" pitchFamily="18" charset="-127"/>
              </a:rPr>
              <a:t>она, ты </a:t>
            </a:r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угадай-ка</a:t>
            </a:r>
            <a:r>
              <a:rPr lang="ru-RU" sz="2000" dirty="0">
                <a:latin typeface="Gungsuh" pitchFamily="18" charset="-127"/>
                <a:ea typeface="Gungsuh" pitchFamily="18" charset="-127"/>
              </a:rPr>
              <a:t>! </a:t>
            </a:r>
            <a:endParaRPr lang="ru-RU" sz="2000" dirty="0" smtClean="0">
              <a:latin typeface="Gungsuh" pitchFamily="18" charset="-127"/>
              <a:ea typeface="Gungsuh" pitchFamily="18" charset="-127"/>
            </a:endParaRPr>
          </a:p>
          <a:p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Спереди </a:t>
            </a:r>
            <a:r>
              <a:rPr lang="ru-RU" sz="2000" dirty="0">
                <a:latin typeface="Gungsuh" pitchFamily="18" charset="-127"/>
                <a:ea typeface="Gungsuh" pitchFamily="18" charset="-127"/>
              </a:rPr>
              <a:t>и сзади брюшко. </a:t>
            </a:r>
            <a:endParaRPr lang="ru-RU" sz="2000" dirty="0" smtClean="0">
              <a:latin typeface="Gungsuh" pitchFamily="18" charset="-127"/>
              <a:ea typeface="Gungsuh" pitchFamily="18" charset="-127"/>
            </a:endParaRPr>
          </a:p>
          <a:p>
            <a:r>
              <a:rPr lang="ru-RU" sz="2000" smtClean="0">
                <a:latin typeface="Gungsuh" pitchFamily="18" charset="-127"/>
                <a:ea typeface="Gungsuh" pitchFamily="18" charset="-127"/>
              </a:rPr>
              <a:t>Это - мягкая</a:t>
            </a:r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...</a:t>
            </a:r>
            <a:endParaRPr lang="ru-RU" sz="2000" dirty="0"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476672"/>
            <a:ext cx="66479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ВСТРЕЧА СО ШКОЛЬНЫМ ВРАЧОМ</a:t>
            </a:r>
            <a:endParaRPr lang="ru-RU" sz="28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564904"/>
            <a:ext cx="7668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Итоги обследования учеников школы: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Сколиоз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2 человека;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Нарушение осанки  - 20 человек;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Респираторная аллергия – 5 человек. 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50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340768"/>
            <a:ext cx="78123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1.Полежать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подушке 2-3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мин, чтобы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понять, насколько она удобна.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2.Высота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подушки должна равняться ширине плеча.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3.Если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любишь спать на боку, то выбирай жесткую подушку.  Если привык спать на животе, то выбирай мягкую подушку.  Если спишь на спине, то подойдет низкая подушка средней степени жесткости.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4.Если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 время сна подкладываешь руку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подушку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это значит, что она низкая, и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ее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 заменить.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83382" y="601104"/>
            <a:ext cx="66768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000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2000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ОЛЕЗНЫЕ  СОВЕТЫ  ПРИ  ВЫБОРЕ   ПОДУШКИ:</a:t>
            </a:r>
            <a:endParaRPr lang="ru-RU" sz="20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 descr="http://previews.123rf.com/images/katrinahappy/katrinahappy1108/katrinahappy110800009/10190616-vector-illustration-little-bee-on-the-pillows-Stock-Vector-cartoon-bee-slee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53136"/>
            <a:ext cx="195625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86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s10133.vk.me/u90752656/114776858/x_ec1bdb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96952"/>
            <a:ext cx="4752528" cy="356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1052736"/>
            <a:ext cx="59046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3600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36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ВНИМАНИЕ !</a:t>
            </a:r>
            <a:endParaRPr lang="ru-RU" sz="36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4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04664"/>
            <a:ext cx="5040162" cy="650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  ИССЛЕДОВАНИЯ</a:t>
            </a:r>
            <a:endParaRPr lang="ru-RU" sz="28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420993"/>
            <a:ext cx="734481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Выяснить: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Какие бывают подушки?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Влияет ли подушка на здоровье человека?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Существуют ли правила при выборе подушки?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28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https://www.firestock.ru/wp-content/uploads/2015/01/dollarphotoclub_65597173-700x5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r="2442" b="4308"/>
          <a:stretch/>
        </p:blipFill>
        <p:spPr bwMode="auto">
          <a:xfrm>
            <a:off x="6529050" y="404664"/>
            <a:ext cx="223143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02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107" y="548680"/>
            <a:ext cx="56140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МЕТОДЫ ИССЛЕДОВАНИЯ:</a:t>
            </a:r>
            <a:endParaRPr lang="ru-RU" sz="28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628800"/>
            <a:ext cx="73448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изучение литературы и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интернет – источников;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анкетирование учеников начальной школы;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беседа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специалистами (школьный доктор, врач восстановительного лечения, преподаватель химии, консультанты в специализированном магазине);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поход в магазин подушек и ортопедических матрасов;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и обобщение информации;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информационного буклета.</a:t>
            </a:r>
          </a:p>
        </p:txBody>
      </p:sp>
      <p:pic>
        <p:nvPicPr>
          <p:cNvPr id="1026" name="Picture 2" descr="http://1.bp.blogspot.com/--n6yDagZgk8/ULSt6R51XII/AAAAAAAABq8/OpMfaBArsFs/s1600/2de75a8025e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" t="15048" r="4826" b="7558"/>
          <a:stretch/>
        </p:blipFill>
        <p:spPr bwMode="auto">
          <a:xfrm>
            <a:off x="7020272" y="404664"/>
            <a:ext cx="1656183" cy="141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09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52159"/>
            <a:ext cx="5820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История подушки</a:t>
            </a:r>
            <a:endParaRPr lang="ru-RU" sz="3600" b="1" i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http://content.foto.my.mail.ru/mail/nataliya495/_blogs/i-389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2050"/>
            <a:ext cx="2838519" cy="195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26531" y="1318405"/>
            <a:ext cx="2478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Древний Египет</a:t>
            </a:r>
            <a:endParaRPr lang="ru-RU" b="1" dirty="0">
              <a:solidFill>
                <a:schemeClr val="accent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268" y="1842050"/>
            <a:ext cx="2963929" cy="19858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2580" y="3827882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Греция</a:t>
            </a:r>
            <a:endParaRPr lang="ru-RU" b="1" dirty="0">
              <a:solidFill>
                <a:schemeClr val="accent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1318405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Китай</a:t>
            </a:r>
            <a:endParaRPr lang="ru-RU" b="1" dirty="0">
              <a:solidFill>
                <a:schemeClr val="accent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794" y="4201720"/>
            <a:ext cx="241975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51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52159"/>
            <a:ext cx="6189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Интересные сведения</a:t>
            </a:r>
            <a:endParaRPr lang="ru-RU" sz="3600" b="1" i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45024"/>
            <a:ext cx="286382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86885"/>
            <a:ext cx="1692329" cy="244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1772816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Оказывается, в древности солдаты не только спали на подушке, но и использовали как бронежилет, засовывая её под одежду.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1" y="4221088"/>
            <a:ext cx="3780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/>
              <a:t>«Не пух, да мягко сидится» – так говорили о казачьей седельной подушке, которою набивали не пухом и перьями, а деньгами и другой добычей.</a:t>
            </a:r>
          </a:p>
        </p:txBody>
      </p:sp>
    </p:spTree>
    <p:extLst>
      <p:ext uri="{BB962C8B-B14F-4D97-AF65-F5344CB8AC3E}">
        <p14:creationId xmlns:p14="http://schemas.microsoft.com/office/powerpoint/2010/main" val="21946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35" y="216087"/>
            <a:ext cx="6675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Х АРАКТЕРИСТИКИ ПОДУШЕК</a:t>
            </a:r>
            <a:endParaRPr lang="ru-RU" sz="24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3625" y="1032333"/>
            <a:ext cx="734481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Длина и ширина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Высота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Жёсткость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20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6080" y="3696176"/>
            <a:ext cx="2172390" cy="650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i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ПОДУШКИ</a:t>
            </a:r>
            <a:endParaRPr lang="ru-RU" sz="28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9857" y="4379442"/>
            <a:ext cx="3191899" cy="650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КЛАССИЧЕСКИЕ</a:t>
            </a:r>
            <a:endParaRPr lang="ru-RU" sz="28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http://cdn2.topshop.eu/sienapillowclassicv2_276904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5" y="5018275"/>
            <a:ext cx="2170028" cy="156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zelteks.ru/files/shop/3320/1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254682"/>
            <a:ext cx="1750449" cy="132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3166123" y="4207263"/>
            <a:ext cx="513844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194886" y="4210182"/>
            <a:ext cx="569373" cy="3115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006033" y="4388053"/>
            <a:ext cx="3712876" cy="650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ОРТОПЕДИЧЕСКИЕ</a:t>
            </a:r>
            <a:endParaRPr lang="ru-RU" sz="28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78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5336" y="1379824"/>
            <a:ext cx="2933607" cy="847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83A6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2400" b="1" dirty="0">
                <a:solidFill>
                  <a:srgbClr val="83A6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натуральными </a:t>
            </a:r>
            <a:endParaRPr lang="ru-RU" sz="2400" b="1" dirty="0" smtClean="0">
              <a:solidFill>
                <a:srgbClr val="83A62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83A6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наполнителями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7762" y="332656"/>
            <a:ext cx="2172390" cy="650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ПОДУШКИ</a:t>
            </a:r>
            <a:endParaRPr lang="ru-RU" sz="28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74021" y="1405664"/>
            <a:ext cx="31454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83A6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синтетическими </a:t>
            </a:r>
            <a:endParaRPr lang="ru-RU" sz="2400" b="1" dirty="0" smtClean="0">
              <a:solidFill>
                <a:srgbClr val="83A62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83A6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наполнителями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5336" y="2508997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перо 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пух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овечья </a:t>
            </a:r>
            <a:r>
              <a:rPr lang="ru-RU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верблюжья </a:t>
            </a:r>
            <a:r>
              <a:rPr lang="ru-RU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шерсть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бамбуковое волокно</a:t>
            </a:r>
            <a:endParaRPr lang="ru-RU" b="1" dirty="0">
              <a:solidFill>
                <a:schemeClr val="tx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41748" y="2493777"/>
            <a:ext cx="4572000" cy="25801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шелк</a:t>
            </a:r>
            <a:endParaRPr lang="ru-RU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синтепон</a:t>
            </a:r>
            <a:endParaRPr lang="ru-RU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холофайбер</a:t>
            </a:r>
            <a:endParaRPr lang="ru-RU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силикон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пенополиуретан</a:t>
            </a:r>
            <a:endParaRPr lang="ru-RU" b="1" dirty="0">
              <a:solidFill>
                <a:schemeClr val="tx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Стрелка углом вверх 6"/>
          <p:cNvSpPr/>
          <p:nvPr/>
        </p:nvSpPr>
        <p:spPr>
          <a:xfrm rot="10800000">
            <a:off x="2632140" y="1037634"/>
            <a:ext cx="2238323" cy="2880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углом вверх 7"/>
          <p:cNvSpPr/>
          <p:nvPr/>
        </p:nvSpPr>
        <p:spPr>
          <a:xfrm rot="10800000" flipH="1">
            <a:off x="4870463" y="1037635"/>
            <a:ext cx="2376264" cy="28056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83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548680"/>
            <a:ext cx="3328155" cy="650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800" b="1" i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Пенополиуретан</a:t>
            </a:r>
            <a:endParaRPr lang="ru-RU" sz="2800" b="1" i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1549992"/>
            <a:ext cx="3816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жёсткий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53649" y="2639149"/>
            <a:ext cx="3816424" cy="650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мягкий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http://deltex.su/images/product/porolon/st/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752" y="3717032"/>
            <a:ext cx="2117104" cy="211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cx.images-amazon.com/images/I/415I9YEVY0L._SX3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038" y="1393196"/>
            <a:ext cx="2315844" cy="179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 descr="data:image/jpeg;base64,/9j/4AAQSkZJRgABAQAAAQABAAD/2wCEAAkGBxITEhUSEhAVEBAVFxcVFRYXFxUVFRIXFRUWFxUVFRUYHSggGBolGxUVITEhJSkrLi4uFx8zODMsNygtLisBCgoKDg0OGxAQGi0gHSUtLS0tLS0tLS0tLS0tLS0tLS0tLS8tLS0rLS0tLS0tLSsrLS0tLS0tLy0tLS0tLS0tN//AABEIANQA7gMBIgACEQEDEQH/xAAcAAEAAQUBAQAAAAAAAAAAAAAAAwECBAUHBgj/xAA/EAACAQICBgYHBAkFAAAAAAAAAQIDEQQSBQYhMVGREyJBYXGBBzJCUqGxwRRyktEVIzNTYoKisvAWJGNz4f/EABsBAQACAwEBAAAAAAAAAAAAAAADBQECBAYH/8QALREBAAIBAwMDAgQHAAAAAAAAAAECAwQREgUhMSJBURMyFHGBkQYVI2GhsfD/2gAMAwEAAhEDEQA/AO4gAAAAAAAAAAAAAAAAAAAAAAAAAAAAAAAAAAAAAAAAAAAAAAAAAAAAABRsCoKXFwKgpcqAAAAAAAAAAAAAAAAAAAAAAAAAAAAAACOvXjBZpSUVxZj6Qxypxvvl2L/Ow8bpHGznK83fguxeCI75OMOvTaS2afiG8xus0Vspxzd72LlvNPX1hrv21HwSNTVrGPKocV89p915h6firH27/m2j0zX/AH0uZJS1kxEfbzeKTNLmKNmn1b/LpnSYZ81j9nscDrdF7KsMvfHauR6PC4qFRZoSUl3fXgcpbMnAaRnSlmhJp/B9zXaTU1Mx9zh1HSKWjfF2n/DqgNToPTUK8fdqLfH6ruNqjtiYmN4UGSlqW42jaVQAZaAAAAAAAAAAAAAAAAAAAAAAQ4msoRcn2fHgiVnlNatK2kqSfq7X4vcv84mtrRWN5T6fDObJFIT6ZrxjFNu85bX3dyPI4nEXZZisa5dphOZwZsvKez1Gk0n0q90zmUuRXLkyB28UiZUsiXhiVrZZJl0iOTDaIZWBxcqclKLtJbUdL0Tj1Wpqa2PdJcGt6OURkel1N0jkq9G31amz+bsf08zo0+TjbafCq6rpIvj+pHmP9OgAoipYPLgKNmPWx1OPrVIR8ZJGJmI8sTMR5ZIMD9M4f99D8SJ6GMpz9WpGXhJP5GIvWfdiLRPiWQCiZU2bAAAAAAAAAAAAAC2TOSaSxrnUnN+1Jv47DqmkJWpzfCEnyizjFWocmqntELzotI5Wt+Sd1CqkYkahLGZXvSxDIUi5MhUiuYyTDIUiSMjEzFymbRLWaM2cFYw6hd0xFORtPdilZgbJsNWcZKS3xaa8U7mM2VUjWJ7s5YiazEuzUKilFSW5pNeauavSWnYw6sFnn/SvF9vkar9IS6CnT2xtCKl2O9ldGjxWJXYdubPNY7Pm2oz8JmtWVj9K1Z+tNpcFsXwNVKoR1K1yFzKu+SbT3lV3vNvKaUyxzLLlrZHvKLeYbXA6w16W6bnH3Zdb470ev0LrHSr9V/q6nut7/uvt8N5zmRZma7mdWHU3p57w6sWqvT+8Oypg8hqnrLnao1n190Jv2v4Zd/f2nry2x5IvXeFtjyReN4AAbtwAAAAAAAEOJp5oSjxTXNWOG4htOx3dnG9ccD0WJqRtaLeePhPb87ryOXVV3iJXPRsnHJavy1EZk0ZmCpksJnBMPUVlnRmVzmKplykapGTnKqZjKRcpAT5w5kGYZjZiU2Y22ruHi5qpP1IvYuL/APDR5jbuvkioL2Vbxfa+dzeu0TvKg69rZwYONZ727fp7t7pnHxb6uxGhqVbmPUr3LMxFmycp3fPbzvKfP3lUyBSLkyBEluVZGmXXMxDGy2TI5MkkiCbNuLUVS23czqGqml/tFHrO9WFoz7+EvP5pnKnI3mpmkeixME31an6uXn6r/Fbmzp0uTjbb2duky8bbe0uqgoipbLgAAAAAAAAPIekTQzq0VWgr1KSd++Hby38z15SSua2ryjZLhyzivF6+z56qR2iMj1+u+q7oSdanFuhJ3f8AxN9j/h4Py4HjnErb45rO0vX6bU1y15VlNGRepGPFkiZHxdsXTKRdmIbl1xsTdLmGYjuUcjOzWbMnDvrLxvy2klSttJdH6MqzpTxFstGmkrv23KSjaPG17tmvqz2mL1mI7vEfxDl554iJ8QyFUL1MwozJYTIJeatDMUy5SMVTLukMbI5hkqZfCoYbqFekMw1Z8p7DEqsj6YjlMk3JVcitKs001vTTXitxC5lqYrHdJj8u8YWrmhGXvJPmrkpgaBf+2o3/AHUP7UZ5dR4X0eAAGWQAAAAAALKtRRTbdkt7ApVpqScZJOLVmntTT7GjmOtGrWHhUvQrKKbeanZyyfca+TPS6Z0zKd4xeSn8ZHkcZiUtiOvHooyfeg/mN8E/0pa79H0Y+zKb4ydlyj+ZRqC3Uocr/Mtq17kDqHfTRYax2rDhy9U1V53nJP7pZOHbSj5XXyZHKlTe5yg/xL6NFjkWSZjJ0/DfzWG+Hq+rxzvGSf17q/YaraUIOrfdkTld+C2rkex1c1BnJqpi+pHf0Sd5S++1siu5bfA8dQxUoPNGTi1wduR0PVTXNVLUq7Sk9kZ8Xwl+ZV5umxinlHeF1Tr+XNThO1Z+Y/7s32sOBj9jq04RUYxptxilZLJ1kkvI4piXtPoKSTVntT2HC9ZNHuhXqUn7Ldu+L2xfJortVXxKu1Nd+7WRmTRmYTZdGocE1cFqs5VCvSGKplymabIZhk5xnMdTGcbNE/SFHIhzjMbRBslcisE27Le9i777iG5vtSNHdPi6ateFN9LLwg7x5yy/Elx13mIT4qb2iHYcHSyQhD3YxjySROURUt10AAAAAAAAGn0jJTi25Wpx/qfEk1h0gqNJtuzexfU55jtPyccqew6tPhm3qcmpzRX0rtMY9JtJnnq2IuyLEYm73kGcuaViFRe28ppSKoiuXolR7KlGXWEohnZFJkdOrlewVCCUjW1N4bVts61qFrF0segqO9SK6jftRXZ4r5eBD6SdAurT+0QV501aa7ZQve/8u1+FznWh8fKlUjUg7Si015dj7jumCxMatOFSO2M4qXNbn8jz+rwRE7e0rnDf6lNpfO9WJGme+161OdFuvQjeg9sorfS/OHy8Dwc4lNfHNZ2lDfHMT3FIvUyFSLkRcUE0TxkVzEVytzHFHNUikMxHmK3MxUiq/Mdi1B0A8NQzVFatVtKa7YL2YeKu2+9s8/qDqY044rExtbrUqct9+yc12cUvNnSEd2nxcfVKx0+Hj6pVAB1OoAAAAAAwUYHN/STpB9NGmnshG78ZbflY8HVrm+1/qt4ur3SS5RSPKTqFvpo2pCn1He8p85JGRiRmSRkdsOSYZSkSRkYucr0hvDGzNhIyIpGthVJ44gbMqYqNjBmzIr1bmI5GZ8MR5S05bTr3o1xmfCuD305teUusvjc45FnTPRNU/bx7LQf9xV62vp3WWjn1OiSVzxGsvo/p1rzw7VGo9ri/2cn3W9R813HuAVNqxaO6xmsT5cB0tq7icO/1tGUV7yWaD/mjdczV2PpBxNbi9XcJUd54alJ8ciT5raQW0/xKC2D4cBF+87l/ovAb/ssOcvzM7B6BwtJ3p4alB8VCN+e81/Dz8tPw0/LjGiNWMXiP2VBqHvz6kOb2tfdTOlar6iUcM41Kj6eutqbVoQf8Me197+B66xUmphrVLTBWvdQqASpgAAAAAAAAoyoA4t6RqeXGVe9xkvOKPGOZ070tYC06dZLZKLg/GO1fB/A5ZV2Ms9Pb0wq9RXa0p4zJIzMNTL1M7qy5Zhl9IM5j5xmJIlpMMhVC/pTFzlVI23Y2TyqXLbkaZVMxMsxVLFnT/RHSeWvP7keWZv5o5bA7Z6N8B0WChJq0qrdTyeyPwSfmVest6dljpa+p6oAFasAAAAAAAAAAAAAAAAAAAAABp9atEfacNOlbr+tDunHdz2rzOAaQwzjJpppptNPsa3pn0sznPpI1Tcr4qjG/bVilt/7F9efEnwZOM7S58+PlG8OPsuUiavQsQWLKt1faqRMqmWFSaLI5qvTLkywqjbkxxSJlUyxE2HoynKMIRc5yaUYpXcm+xJGtsm0N613bXVnREsViIUY3s3eb92C9aX0Xe0d/o0lGKjFWjFJJcElZI85qNqusFR69niKlnUa3R4U4vgvi/I9OU2bJzstMOPhUABCmAAAAAAAAAAAAAAAAAClwKgpcpmAuKNC5UDnmt3o8VSTq4TLCTu5UnsjJ8YP2X3PZ4HMNJaLqUZOFSnKnNdklblxR9JGJj9G0q0clanGpHhJXt4PevImpmmvlDfDFvD5pcGFE7RpL0Y4We2nUqUHwupx5S2/E0tT0UT9nGRfjSa+UzprqauadPZzOxWx02h6JpX6+NVuEaW3m5/Q3+i/RtgaTTnGeIkv3j6v4IpJ+dzedVWPBGmtLk2hNBYjFSyUKTnt2y3U4d8pvYvDf3HYtTtTKWCWdvpcS11qjVlFPfGmuxd+9/A9Lh6EYRUYRUIrYoxSSXgkSHHkz2v29nVjw1oAAhSgAAAAAAAAAAAAAAAAAAFrAAoEABegAAAAAAAUKgAAAAAAAAAAAAAAFje1F4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2630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223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76923C"/>
    </a:hlink>
    <a:folHlink>
      <a:srgbClr val="4F6128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462</Words>
  <Application>Microsoft Office PowerPoint</Application>
  <PresentationFormat>Экран (4:3)</PresentationFormat>
  <Paragraphs>100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58</cp:revision>
  <dcterms:created xsi:type="dcterms:W3CDTF">2014-11-22T17:16:34Z</dcterms:created>
  <dcterms:modified xsi:type="dcterms:W3CDTF">2018-02-08T05:58:05Z</dcterms:modified>
</cp:coreProperties>
</file>